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58" r:id="rId6"/>
    <p:sldId id="263" r:id="rId7"/>
    <p:sldId id="264" r:id="rId8"/>
    <p:sldId id="259" r:id="rId9"/>
    <p:sldId id="265" r:id="rId10"/>
    <p:sldId id="266" r:id="rId11"/>
    <p:sldId id="267" r:id="rId12"/>
    <p:sldId id="302" r:id="rId13"/>
    <p:sldId id="268" r:id="rId14"/>
    <p:sldId id="269" r:id="rId15"/>
    <p:sldId id="270" r:id="rId16"/>
    <p:sldId id="271" r:id="rId17"/>
    <p:sldId id="272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301" r:id="rId38"/>
    <p:sldId id="275" r:id="rId39"/>
    <p:sldId id="276" r:id="rId40"/>
    <p:sldId id="299" r:id="rId41"/>
    <p:sldId id="300" r:id="rId42"/>
    <p:sldId id="304" r:id="rId43"/>
    <p:sldId id="303" r:id="rId44"/>
    <p:sldId id="30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FDF5F-4509-4818-8A07-F144B29B4503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C8A46-75EA-4724-BB10-6DEC2FD8A9A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Applications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842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Autonomous helicopter flight via Reinforcement Learning</a:t>
            </a:r>
          </a:p>
          <a:p>
            <a:r>
              <a:rPr lang="en-US" dirty="0" smtClean="0"/>
              <a:t>a human pilot to fly the helicopter for several minutes</a:t>
            </a:r>
          </a:p>
          <a:p>
            <a:r>
              <a:rPr lang="en-US" dirty="0" smtClean="0"/>
              <a:t>12-dimensional helicopter state and 4 dimensional helicopter control inputs</a:t>
            </a:r>
          </a:p>
          <a:p>
            <a:r>
              <a:rPr lang="en-US" dirty="0" smtClean="0"/>
              <a:t>339 seconds of flight data for model fitting, and another 140 seconds of data for hold-out testing</a:t>
            </a:r>
          </a:p>
          <a:p>
            <a:r>
              <a:rPr lang="en-US" dirty="0" smtClean="0"/>
              <a:t>In response to a query, LWL regression makes the prediction 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2012, the online sports betting industry was projected to be worth $13.9 billion </a:t>
            </a:r>
          </a:p>
          <a:p>
            <a:r>
              <a:rPr lang="en-US" dirty="0" smtClean="0"/>
              <a:t>approximately $7 billion wagered on soccer alone</a:t>
            </a:r>
          </a:p>
          <a:p>
            <a:r>
              <a:rPr lang="en-US" dirty="0" smtClean="0"/>
              <a:t>Sky bet, Bet365,</a:t>
            </a:r>
            <a:r>
              <a:rPr lang="en-US" b="1" dirty="0" smtClean="0"/>
              <a:t> </a:t>
            </a:r>
            <a:r>
              <a:rPr lang="en-US" dirty="0" err="1" smtClean="0"/>
              <a:t>BetVictor</a:t>
            </a:r>
            <a:r>
              <a:rPr lang="en-US" dirty="0" smtClean="0"/>
              <a:t> , </a:t>
            </a:r>
            <a:r>
              <a:rPr lang="en-US" dirty="0" err="1" smtClean="0"/>
              <a:t>Betfred</a:t>
            </a:r>
            <a:r>
              <a:rPr lang="en-US" dirty="0" smtClean="0"/>
              <a:t>, 10Bet</a:t>
            </a:r>
            <a:r>
              <a:rPr lang="en-US" b="1" dirty="0" smtClean="0"/>
              <a:t> 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Bookmakers take advantage of human preference for risk</a:t>
            </a:r>
          </a:p>
          <a:p>
            <a:r>
              <a:rPr lang="en-US" dirty="0" smtClean="0"/>
              <a:t>irrational team loyalty of fans in the face of poor odds</a:t>
            </a:r>
          </a:p>
          <a:p>
            <a:r>
              <a:rPr lang="en-US" dirty="0" smtClean="0"/>
              <a:t>A soccer bettor prefer to minimize risk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r>
              <a:rPr lang="en-US" dirty="0" smtClean="0"/>
              <a:t>It is a 3-class </a:t>
            </a:r>
            <a:r>
              <a:rPr lang="en-US" dirty="0" err="1" smtClean="0"/>
              <a:t>classication</a:t>
            </a:r>
            <a:r>
              <a:rPr lang="en-US" dirty="0" smtClean="0"/>
              <a:t> problem on the ordered outcomes {</a:t>
            </a:r>
            <a:r>
              <a:rPr lang="en-US" dirty="0" err="1" smtClean="0"/>
              <a:t>HomeWin;Draw</a:t>
            </a:r>
            <a:r>
              <a:rPr lang="en-US" dirty="0" smtClean="0"/>
              <a:t>; </a:t>
            </a:r>
            <a:r>
              <a:rPr lang="en-US" dirty="0" err="1" smtClean="0"/>
              <a:t>AwayWin</a:t>
            </a:r>
            <a:r>
              <a:rPr lang="en-US" dirty="0" smtClean="0"/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sz="2400" dirty="0" smtClean="0">
                <a:solidFill>
                  <a:srgbClr val="00B0F0"/>
                </a:solidFill>
              </a:rPr>
              <a:t>Any formula used to determine the optimal size of a series of bets?</a:t>
            </a:r>
            <a:endParaRPr lang="en-US" sz="2400" dirty="0">
              <a:solidFill>
                <a:srgbClr val="00B0F0"/>
              </a:solidFill>
            </a:endParaRPr>
          </a:p>
        </p:txBody>
      </p:sp>
      <p:pic>
        <p:nvPicPr>
          <p:cNvPr id="4" name="Picture 3" descr="odd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2133600"/>
            <a:ext cx="4800886" cy="22670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Frequency counts of in game events from the 2011-2012 PL season, such as tackles, shots, yellow cards, and more, recorded for each player individually.</a:t>
            </a:r>
          </a:p>
          <a:p>
            <a:r>
              <a:rPr lang="en-US" dirty="0" smtClean="0"/>
              <a:t>whole team, including overall performance in previous matches.</a:t>
            </a:r>
          </a:p>
          <a:p>
            <a:r>
              <a:rPr lang="en-US" dirty="0" smtClean="0"/>
              <a:t>The capacity of the team's stadium, from the Premier League Handbook</a:t>
            </a:r>
          </a:p>
          <a:p>
            <a:r>
              <a:rPr lang="en-US" dirty="0" smtClean="0"/>
              <a:t>The location in latitude and longitude of the team's stadium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876800"/>
          </a:xfrm>
        </p:spPr>
        <p:txBody>
          <a:bodyPr/>
          <a:lstStyle/>
          <a:p>
            <a:r>
              <a:rPr lang="en-US" dirty="0" smtClean="0"/>
              <a:t>team's performance in the previous season</a:t>
            </a:r>
          </a:p>
          <a:p>
            <a:r>
              <a:rPr lang="en-US" dirty="0" smtClean="0"/>
              <a:t>total amount paid in player wages in the previous season</a:t>
            </a:r>
          </a:p>
          <a:p>
            <a:r>
              <a:rPr lang="en-US" dirty="0" smtClean="0"/>
              <a:t>The total cost in transfer fees of the team's squad as of September 2011</a:t>
            </a:r>
          </a:p>
          <a:p>
            <a:r>
              <a:rPr lang="en-US" dirty="0" smtClean="0"/>
              <a:t>manager's performance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from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Manchester City Football Club in cooperation with OPTA made an extensive dataset for the 2011-2012 EPL season publicly</a:t>
            </a:r>
          </a:p>
          <a:p>
            <a:r>
              <a:rPr lang="en-US" dirty="0" smtClean="0"/>
              <a:t>unique opportunity to explore this resource with the use of suitable techniques to gain insight into the evaluation of player and team performances.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210 attributes and 10369 instances</a:t>
            </a:r>
          </a:p>
          <a:p>
            <a:r>
              <a:rPr lang="en-US" dirty="0" smtClean="0"/>
              <a:t>we break our dataset in four parts: </a:t>
            </a:r>
          </a:p>
          <a:p>
            <a:r>
              <a:rPr lang="en-US" dirty="0" smtClean="0"/>
              <a:t>an attackers dataset</a:t>
            </a:r>
          </a:p>
          <a:p>
            <a:r>
              <a:rPr lang="en-US" dirty="0" smtClean="0"/>
              <a:t> a defenders dataset</a:t>
            </a:r>
          </a:p>
          <a:p>
            <a:r>
              <a:rPr lang="en-US" dirty="0" smtClean="0"/>
              <a:t> a midfielders dataset </a:t>
            </a:r>
          </a:p>
          <a:p>
            <a:r>
              <a:rPr lang="en-US" dirty="0" smtClean="0"/>
              <a:t> a goalkeepers dataset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800" dirty="0" smtClean="0">
                <a:solidFill>
                  <a:srgbClr val="00B0F0"/>
                </a:solidFill>
              </a:rPr>
              <a:t>Any attributes most relevant to each dataset?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457200"/>
            <a:ext cx="8050085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533400"/>
            <a:ext cx="8050085" cy="582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Relation between Smoking and Lung Cancer</a:t>
            </a:r>
            <a:endParaRPr lang="en-US" dirty="0"/>
          </a:p>
        </p:txBody>
      </p:sp>
      <p:pic>
        <p:nvPicPr>
          <p:cNvPr id="4" name="Content Placeholder 3" descr="smoking_kills.jf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2743200"/>
            <a:ext cx="5311408" cy="320040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381000"/>
            <a:ext cx="8050085" cy="574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304800"/>
            <a:ext cx="805008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04800"/>
            <a:ext cx="85343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86867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304800"/>
            <a:ext cx="8139842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292242" cy="582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304800"/>
            <a:ext cx="8216042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304800"/>
            <a:ext cx="8050085" cy="582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04800"/>
            <a:ext cx="81534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304800"/>
            <a:ext cx="8050085" cy="582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1950 Sir Richard Doll ,an epidemiologists along with his partner  Sir Bradford Hill</a:t>
            </a:r>
          </a:p>
          <a:p>
            <a:endParaRPr lang="en-US" dirty="0"/>
          </a:p>
        </p:txBody>
      </p:sp>
      <p:pic>
        <p:nvPicPr>
          <p:cNvPr id="4" name="Picture 3" descr="Captu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895600"/>
            <a:ext cx="6781800" cy="31626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83057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381000"/>
            <a:ext cx="8139842" cy="574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304800"/>
            <a:ext cx="8050085" cy="582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85343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381000"/>
            <a:ext cx="8050085" cy="574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304800"/>
            <a:ext cx="8050085" cy="582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228600"/>
            <a:ext cx="8050085" cy="589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1" y="304800"/>
            <a:ext cx="8139842" cy="582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45819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3819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quit-smoke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752600"/>
            <a:ext cx="7086600" cy="3810000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457200"/>
            <a:ext cx="8050085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381000"/>
            <a:ext cx="8216042" cy="574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685800"/>
            <a:ext cx="8050085" cy="54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err="1" smtClean="0"/>
              <a:t>Weka</a:t>
            </a:r>
            <a:r>
              <a:rPr lang="en-US" dirty="0" smtClean="0"/>
              <a:t>:-</a:t>
            </a:r>
          </a:p>
          <a:p>
            <a:pPr>
              <a:buNone/>
            </a:pPr>
            <a:r>
              <a:rPr lang="en-US" dirty="0" smtClean="0"/>
              <a:t>Correlation coefficient </a:t>
            </a:r>
            <a:r>
              <a:rPr lang="en-US" dirty="0" smtClean="0"/>
              <a:t>: 0.5315</a:t>
            </a:r>
          </a:p>
          <a:p>
            <a:pPr>
              <a:buNone/>
            </a:pPr>
            <a:r>
              <a:rPr lang="en-US" dirty="0" smtClean="0"/>
              <a:t>From 200 attributes only  44 attributes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Excel :-</a:t>
            </a:r>
          </a:p>
          <a:p>
            <a:pPr>
              <a:buNone/>
            </a:pPr>
            <a:r>
              <a:rPr lang="en-US" dirty="0" smtClean="0"/>
              <a:t>Equation :  y =  -0.0003x +0.4326</a:t>
            </a:r>
          </a:p>
          <a:p>
            <a:pPr>
              <a:buNone/>
            </a:pPr>
            <a:r>
              <a:rPr lang="en-US" dirty="0" smtClean="0"/>
              <a:t>R-square : 0.0009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R-</a:t>
            </a:r>
          </a:p>
          <a:p>
            <a:r>
              <a:rPr lang="en-US" dirty="0" smtClean="0"/>
              <a:t>Multiple </a:t>
            </a:r>
            <a:r>
              <a:rPr lang="en-US" dirty="0" smtClean="0"/>
              <a:t>R-squared: </a:t>
            </a:r>
            <a:r>
              <a:rPr lang="en-US" dirty="0" smtClean="0"/>
              <a:t>1</a:t>
            </a:r>
          </a:p>
          <a:p>
            <a:r>
              <a:rPr lang="en-US" dirty="0" smtClean="0"/>
              <a:t>F-statistic: 1.244e+30 on 33 and 214 DF, p-value: &lt; </a:t>
            </a:r>
            <a:r>
              <a:rPr lang="en-US" dirty="0" smtClean="0"/>
              <a:t>2.2e-16</a:t>
            </a:r>
          </a:p>
          <a:p>
            <a:r>
              <a:rPr lang="en-US" dirty="0" smtClean="0"/>
              <a:t>Residual standard error: 1.633e-15 on 214 degrees of </a:t>
            </a:r>
            <a:r>
              <a:rPr lang="en-US" dirty="0" smtClean="0"/>
              <a:t>freedom</a:t>
            </a:r>
          </a:p>
          <a:p>
            <a:r>
              <a:rPr lang="en-US" dirty="0" smtClean="0"/>
              <a:t>(Intercept) </a:t>
            </a:r>
            <a:r>
              <a:rPr lang="en-US" dirty="0" smtClean="0"/>
              <a:t>:4.429e-16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Linear Regression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Evaluating Trends and Sales Estimates</a:t>
            </a:r>
          </a:p>
          <a:p>
            <a:r>
              <a:rPr lang="en-US" dirty="0" smtClean="0"/>
              <a:t> if a company's sales have increased steadily every month for the past few years</a:t>
            </a:r>
          </a:p>
          <a:p>
            <a:r>
              <a:rPr lang="en-US" dirty="0" smtClean="0"/>
              <a:t>linear analysis on the sales data with monthly sales on the y-axis and time on the x-axis </a:t>
            </a:r>
          </a:p>
          <a:p>
            <a:r>
              <a:rPr lang="en-US" dirty="0" smtClean="0"/>
              <a:t>After creating the trend line, the company could use the slope of the line to forecast sales in future months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Analyzing the Impact of Price Changes</a:t>
            </a:r>
          </a:p>
          <a:p>
            <a:r>
              <a:rPr lang="en-US" dirty="0" smtClean="0"/>
              <a:t>if a company changes the price on a certain product several times</a:t>
            </a:r>
          </a:p>
          <a:p>
            <a:r>
              <a:rPr lang="en-US" dirty="0" smtClean="0"/>
              <a:t>it can record the quantity it sells for each price level and then perform a linear regression</a:t>
            </a:r>
          </a:p>
          <a:p>
            <a:r>
              <a:rPr lang="en-US" dirty="0" smtClean="0"/>
              <a:t>The result would be a line that depicts the extent to which consumers reduce their consumption of the product as prices increase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Assessing Risk</a:t>
            </a:r>
          </a:p>
          <a:p>
            <a:r>
              <a:rPr lang="en-US" dirty="0" smtClean="0"/>
              <a:t>a health insurance company  conducts a linear regression</a:t>
            </a:r>
          </a:p>
          <a:p>
            <a:r>
              <a:rPr lang="en-US" dirty="0" smtClean="0"/>
              <a:t>plotting number of claims per customer against age</a:t>
            </a:r>
          </a:p>
          <a:p>
            <a:r>
              <a:rPr lang="en-US" dirty="0" smtClean="0"/>
              <a:t>older customers tend to make more health insurance claims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LWL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smtClean="0"/>
              <a:t>Calibration of Imaging System</a:t>
            </a:r>
          </a:p>
          <a:p>
            <a:r>
              <a:rPr lang="en-US" dirty="0" smtClean="0"/>
              <a:t>A novel non-parametric non-linear </a:t>
            </a:r>
            <a:r>
              <a:rPr lang="en-US" dirty="0" err="1" smtClean="0"/>
              <a:t>homography</a:t>
            </a:r>
            <a:r>
              <a:rPr lang="en-US" dirty="0" smtClean="0"/>
              <a:t> formulation that can map lines on the source plane to arbitrary smooth curves on the target plane</a:t>
            </a:r>
          </a:p>
          <a:p>
            <a:r>
              <a:rPr lang="en-US" dirty="0" smtClean="0"/>
              <a:t>compare the use of both parametric</a:t>
            </a:r>
          </a:p>
          <a:p>
            <a:r>
              <a:rPr lang="en-US" dirty="0" smtClean="0"/>
              <a:t>polynomial models and non-parametric Gaussian process</a:t>
            </a:r>
          </a:p>
          <a:p>
            <a:r>
              <a:rPr lang="en-US" dirty="0" smtClean="0"/>
              <a:t>models of lens distortion</a:t>
            </a:r>
          </a:p>
          <a:p>
            <a:r>
              <a:rPr lang="en-US" dirty="0" smtClean="0"/>
              <a:t>Improved stability of camera calibration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Electric Load Forecasting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electricity-load-mode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0" y="762000"/>
            <a:ext cx="5029200" cy="58975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2585</TotalTime>
  <Words>588</Words>
  <Application>Microsoft Office PowerPoint</Application>
  <PresentationFormat>On-screen Show (4:3)</PresentationFormat>
  <Paragraphs>81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      Applications     </vt:lpstr>
      <vt:lpstr>Relation between Smoking and Lung Cancer</vt:lpstr>
      <vt:lpstr>Slide 3</vt:lpstr>
      <vt:lpstr>Slide 4</vt:lpstr>
      <vt:lpstr>Applications of Linear Regression </vt:lpstr>
      <vt:lpstr>Slide 6</vt:lpstr>
      <vt:lpstr>Slide 7</vt:lpstr>
      <vt:lpstr>Application of LWL</vt:lpstr>
      <vt:lpstr>   Electric Load Forecasting  </vt:lpstr>
      <vt:lpstr> </vt:lpstr>
      <vt:lpstr>Betting System</vt:lpstr>
      <vt:lpstr>Slide 12</vt:lpstr>
      <vt:lpstr>Slide 13</vt:lpstr>
      <vt:lpstr>Datasets</vt:lpstr>
      <vt:lpstr>Slide 15</vt:lpstr>
      <vt:lpstr>Dataset from Opta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Results</vt:lpstr>
      <vt:lpstr>Conclusion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Prasad Nair</dc:creator>
  <cp:lastModifiedBy>Prasad Nair</cp:lastModifiedBy>
  <cp:revision>20</cp:revision>
  <dcterms:created xsi:type="dcterms:W3CDTF">2015-02-18T15:12:16Z</dcterms:created>
  <dcterms:modified xsi:type="dcterms:W3CDTF">2015-02-21T01:19:07Z</dcterms:modified>
</cp:coreProperties>
</file>